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097" r:id="rId4"/>
    <p:sldId id="1096" r:id="rId5"/>
    <p:sldId id="1098" r:id="rId6"/>
    <p:sldId id="1099" r:id="rId7"/>
    <p:sldId id="1089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6CA6F-CF4A-4396-9E03-37FE47A66C64}" v="1" dt="2022-12-01T23:58:52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7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3C6CA6F-CF4A-4396-9E03-37FE47A66C64}"/>
    <pc:docChg chg="custSel delSld modSld">
      <pc:chgData name="Wanshi Chen" userId="3a7dbef4-3474-47c6-9897-007f5734efb0" providerId="ADAL" clId="{53C6CA6F-CF4A-4396-9E03-37FE47A66C64}" dt="2022-12-01T23:59:22.843" v="17" actId="20577"/>
      <pc:docMkLst>
        <pc:docMk/>
      </pc:docMkLst>
      <pc:sldChg chg="modSp mod">
        <pc:chgData name="Wanshi Chen" userId="3a7dbef4-3474-47c6-9897-007f5734efb0" providerId="ADAL" clId="{53C6CA6F-CF4A-4396-9E03-37FE47A66C64}" dt="2022-11-28T22:40:24.66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53C6CA6F-CF4A-4396-9E03-37FE47A66C64}" dt="2022-11-28T22:40:24.662" v="10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53C6CA6F-CF4A-4396-9E03-37FE47A66C64}" dt="2022-11-28T22:40:17.886" v="8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3C6CA6F-CF4A-4396-9E03-37FE47A66C64}" dt="2022-12-01T23:59:22.843" v="17" actId="20577"/>
        <pc:sldMkLst>
          <pc:docMk/>
          <pc:sldMk cId="509598351" sldId="1098"/>
        </pc:sldMkLst>
        <pc:spChg chg="mod">
          <ac:chgData name="Wanshi Chen" userId="3a7dbef4-3474-47c6-9897-007f5734efb0" providerId="ADAL" clId="{53C6CA6F-CF4A-4396-9E03-37FE47A66C64}" dt="2022-12-01T23:59:22.843" v="17" actId="20577"/>
          <ac:spMkLst>
            <pc:docMk/>
            <pc:sldMk cId="509598351" sldId="1098"/>
            <ac:spMk id="3" creationId="{85903BC0-EB37-4C3E-8DD6-27F0E6CA817C}"/>
          </ac:spMkLst>
        </pc:spChg>
      </pc:sldChg>
      <pc:sldChg chg="addSp modSp">
        <pc:chgData name="Wanshi Chen" userId="3a7dbef4-3474-47c6-9897-007f5734efb0" providerId="ADAL" clId="{53C6CA6F-CF4A-4396-9E03-37FE47A66C64}" dt="2022-12-01T23:58:52.499" v="11" actId="164"/>
        <pc:sldMkLst>
          <pc:docMk/>
          <pc:sldMk cId="2317189894" sldId="1099"/>
        </pc:sldMkLst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7" creationId="{19F9BD2F-46D8-43B5-A7A0-BBB86F6215E4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8" creationId="{39B87056-FCC9-481B-AC57-CD561AF480D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9" creationId="{45BE3D10-BD50-4C88-9AE7-1E5A4838AF4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0" creationId="{CD7F7D34-2EA7-4ACF-A7FD-2E5343A23D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6" creationId="{AC412C17-1C77-4382-8AB6-D939FEC7908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7" creationId="{31CE2C8A-8C50-4CE4-9C95-82E98B21ACF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51" creationId="{1D2D3F19-AB4A-4EF1-9A71-1EF0EFFBAF3C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6" creationId="{232EB85C-523E-4437-9E39-78648601A2B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7" creationId="{6E1E3AF7-5AFD-48B7-9863-027B71FD149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6" creationId="{3E544300-1C62-4C64-BDDA-AD8A416DC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8" creationId="{11E1A3FF-1CC8-40B0-9B56-4CEA1F9A0BB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9" creationId="{6ECB0261-3E21-4707-BFCD-FC85C9C723C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1" creationId="{B9D1AC90-D38D-41E8-88A6-C8F718DD460E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2" creationId="{6241F520-5AB0-4CCC-986C-0BA2FC27D7A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3" creationId="{06079E73-6931-46CD-98B8-046EE7B7410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5" creationId="{1D4A8B81-23EB-40BB-9101-E2F9C857B05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6" creationId="{7C570551-F0AF-42C5-A13C-95FF596E7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7" creationId="{A05FD659-A437-4631-B38D-B3D6EEB0A7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8" creationId="{6C08EF37-EBE9-41A4-9C7C-C4E23DB4950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8" creationId="{CE64C879-6A22-46B8-BCBB-5CA4DB2127A3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9" creationId="{63BDA0C2-64D9-491F-A800-7AEE0B82D92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0" creationId="{F00B3DE4-C7D4-40AB-9651-987861975B8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1" creationId="{150E296A-5118-4802-B248-3692FE1CD25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2" creationId="{83E56D68-2960-4E79-8F9D-7CA2DB6082F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4" creationId="{B7BC3FDE-9F69-425C-B716-7212AD519B5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5" creationId="{A94B8068-CBA5-4C8B-BB1F-0451DAC9041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6" creationId="{3B12D46F-6C4B-450E-A890-187960AB59FD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7" creationId="{F8A11CB2-A800-4BAE-8198-C7BDBFEFA14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8" creationId="{55C0F344-C4E0-4265-8222-2D01927B1B57}"/>
          </ac:spMkLst>
        </pc:spChg>
        <pc:grpChg chg="add 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3" creationId="{BC4304DE-3705-4168-949B-AA8F5859F82D}"/>
          </ac:grpSpMkLst>
        </pc:grpChg>
        <pc:grpChg chg="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96" creationId="{A9E4EC6A-76B8-4780-B666-F577B67FAA44}"/>
          </ac:grpSpMkLst>
        </pc:grp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30" creationId="{E16FEF70-BECF-426F-A542-6A3A75EBD659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1" creationId="{442F9A2D-3051-4739-921C-863453D3D6AE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3" creationId="{43BF4C0B-F90D-412E-9732-9C998BCAE07D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50" creationId="{21D3CFBF-FA92-4B7E-BBCF-F52271A04558}"/>
          </ac:cxnSpMkLst>
        </pc:cxnChg>
      </pc:sldChg>
      <pc:sldChg chg="del">
        <pc:chgData name="Wanshi Chen" userId="3a7dbef4-3474-47c6-9897-007f5734efb0" providerId="ADAL" clId="{53C6CA6F-CF4A-4396-9E03-37FE47A66C64}" dt="2022-11-28T21:24:17.534" v="0" actId="47"/>
        <pc:sldMkLst>
          <pc:docMk/>
          <pc:sldMk cId="192210720" sldId="11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6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</a:t>
            </a:r>
            <a:r>
              <a:rPr lang="en-US" u="sng"/>
              <a:t>:</a:t>
            </a:r>
            <a:r>
              <a:rPr lang="en-US"/>
              <a:t> RAN </a:t>
            </a:r>
            <a:r>
              <a:rPr lang="en-US" dirty="0"/>
              <a:t>Chair, RAN1 Chair, RAN2 Chair, RAN3 Chair, RAN4 Chair, </a:t>
            </a:r>
            <a:r>
              <a:rPr lang="en-US"/>
              <a:t>RAN5 Chair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957778" y="945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RP-222730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RAN#98-e</a:t>
            </a:r>
          </a:p>
          <a:p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/>
              <a:t> – 16</a:t>
            </a:r>
            <a:r>
              <a:rPr lang="en-US" b="1" baseline="30000" dirty="0"/>
              <a:t>th</a:t>
            </a:r>
            <a:r>
              <a:rPr lang="en-US" b="1" dirty="0"/>
              <a:t>, December 2022</a:t>
            </a:r>
          </a:p>
          <a:p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7D054B-F966-4400-801F-FEBF7BC69D3B}"/>
              </a:ext>
            </a:extLst>
          </p:cNvPr>
          <p:cNvSpPr txBox="1"/>
          <p:nvPr/>
        </p:nvSpPr>
        <p:spPr>
          <a:xfrm>
            <a:off x="9383532" y="965145"/>
            <a:ext cx="114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Agenda: 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16" y="145133"/>
            <a:ext cx="12755307" cy="555593"/>
          </a:xfrm>
        </p:spPr>
        <p:txBody>
          <a:bodyPr/>
          <a:lstStyle/>
          <a:p>
            <a:r>
              <a:rPr lang="en-US" sz="3200" dirty="0"/>
              <a:t>Background: Endorsed RAN meeting planning (2023)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7223056" y="2583814"/>
            <a:ext cx="262647" cy="3456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5045084" y="2571715"/>
            <a:ext cx="258217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11648592" y="2589117"/>
            <a:ext cx="233527" cy="32856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4155128" y="945601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4304444" y="1443323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5543297" y="1449231"/>
            <a:ext cx="112373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4742916" y="2048577"/>
            <a:ext cx="29407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5033707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5297561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5582314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01-05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5850015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08-12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612475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6627845" y="1449231"/>
            <a:ext cx="117858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641190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6678072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29-02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6952808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05-09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7426295" y="2056718"/>
            <a:ext cx="304343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7205782" y="2026776"/>
            <a:ext cx="266469" cy="26516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4892229" y="676014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4411564" y="2048172"/>
            <a:ext cx="31482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1209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3707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3129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231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8785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609805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30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5315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5280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72192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748051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6946" y="23989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7561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7788146" y="1458365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8973534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10087941" y="1466832"/>
            <a:ext cx="125694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1362027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2460455" y="1461950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641390" y="1451790"/>
            <a:ext cx="119554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7717078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7972025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8220306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84752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8707179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8962125" y="205447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9223618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9485406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9733916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10002781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10277465" y="20629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10553991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10825289" y="20717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1091759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1355497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1615952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877960" y="208109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2146498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2427957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697905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9678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3237060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512524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27-01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78196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404430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312736" y="204746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70471" y="204262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797202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1834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525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874172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0281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3618" y="242087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1983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970356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9993686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43872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37235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703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17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497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16421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7796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098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9341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4427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957675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34322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1700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7901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04430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297348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7920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2934703" y="946107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10527499" y="2584989"/>
            <a:ext cx="26264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4055961" y="2583814"/>
            <a:ext cx="248657" cy="345661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9716857" y="2583814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6404362" y="2555830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984197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10001211" y="214383"/>
            <a:ext cx="170012" cy="217073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7998849" y="3100058"/>
            <a:ext cx="977485" cy="266893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2125726" y="3080180"/>
            <a:ext cx="275799" cy="268881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012278" y="738593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1791190" y="809281"/>
            <a:ext cx="166527" cy="10379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DD6B80F3-44D8-4FF2-BF43-5234334EB16D}"/>
              </a:ext>
            </a:extLst>
          </p:cNvPr>
          <p:cNvSpPr/>
          <p:nvPr/>
        </p:nvSpPr>
        <p:spPr>
          <a:xfrm>
            <a:off x="3077540" y="144417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F8C176A-3CA7-413C-9867-ABB940BEB4D4}"/>
              </a:ext>
            </a:extLst>
          </p:cNvPr>
          <p:cNvSpPr/>
          <p:nvPr/>
        </p:nvSpPr>
        <p:spPr>
          <a:xfrm>
            <a:off x="1844012" y="144332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BB033A0-CF6A-4123-A794-757BC7645CB2}"/>
              </a:ext>
            </a:extLst>
          </p:cNvPr>
          <p:cNvSpPr/>
          <p:nvPr/>
        </p:nvSpPr>
        <p:spPr>
          <a:xfrm>
            <a:off x="623843" y="1444251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cxnSp>
        <p:nvCxnSpPr>
          <p:cNvPr id="192" name="Straight Connector 12">
            <a:extLst>
              <a:ext uri="{FF2B5EF4-FFF2-40B4-BE49-F238E27FC236}">
                <a16:creationId xmlns:a16="http://schemas.microsoft.com/office/drawing/2014/main" id="{324F6760-87A0-482E-8973-3C74505B4DC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84755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" name="Straight Connector 12">
            <a:extLst>
              <a:ext uri="{FF2B5EF4-FFF2-40B4-BE49-F238E27FC236}">
                <a16:creationId xmlns:a16="http://schemas.microsoft.com/office/drawing/2014/main" id="{A0575F6F-169A-4E6E-98C1-6F2F0ED8735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3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" name="Rectangle 193">
            <a:extLst>
              <a:ext uri="{FF2B5EF4-FFF2-40B4-BE49-F238E27FC236}">
                <a16:creationId xmlns:a16="http://schemas.microsoft.com/office/drawing/2014/main" id="{1B2FEC8B-1A28-4D8D-A4A1-AC8DAF8D668A}"/>
              </a:ext>
            </a:extLst>
          </p:cNvPr>
          <p:cNvSpPr/>
          <p:nvPr/>
        </p:nvSpPr>
        <p:spPr>
          <a:xfrm>
            <a:off x="632269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BF58D862-C66F-49E0-A91E-331A0BFBDD85}"/>
              </a:ext>
            </a:extLst>
          </p:cNvPr>
          <p:cNvSpPr/>
          <p:nvPr/>
        </p:nvSpPr>
        <p:spPr>
          <a:xfrm>
            <a:off x="924968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37257530-85B1-48BA-818B-48112129A192}"/>
              </a:ext>
            </a:extLst>
          </p:cNvPr>
          <p:cNvSpPr/>
          <p:nvPr/>
        </p:nvSpPr>
        <p:spPr>
          <a:xfrm>
            <a:off x="1203957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2FE32F56-D4A2-4DCD-BECB-1F09B6AF057B}"/>
              </a:ext>
            </a:extLst>
          </p:cNvPr>
          <p:cNvSpPr/>
          <p:nvPr/>
        </p:nvSpPr>
        <p:spPr>
          <a:xfrm>
            <a:off x="1485426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AF4EBE2-05F8-423C-B6CB-089EB3B97FBB}"/>
              </a:ext>
            </a:extLst>
          </p:cNvPr>
          <p:cNvSpPr/>
          <p:nvPr/>
        </p:nvSpPr>
        <p:spPr>
          <a:xfrm>
            <a:off x="1784755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6FE66BC4-BA38-4A74-88F2-098B185D0D33}"/>
              </a:ext>
            </a:extLst>
          </p:cNvPr>
          <p:cNvSpPr/>
          <p:nvPr/>
        </p:nvSpPr>
        <p:spPr>
          <a:xfrm>
            <a:off x="2077454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449C3A8F-A91A-426F-AEB9-8E6A1682A00B}"/>
              </a:ext>
            </a:extLst>
          </p:cNvPr>
          <p:cNvSpPr/>
          <p:nvPr/>
        </p:nvSpPr>
        <p:spPr>
          <a:xfrm>
            <a:off x="2356443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98829733-8CBF-48F9-ACBF-3044634A22B5}"/>
              </a:ext>
            </a:extLst>
          </p:cNvPr>
          <p:cNvSpPr/>
          <p:nvPr/>
        </p:nvSpPr>
        <p:spPr>
          <a:xfrm>
            <a:off x="2637912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6FBDAAD8-327E-41ED-B041-D585572452D6}"/>
              </a:ext>
            </a:extLst>
          </p:cNvPr>
          <p:cNvSpPr/>
          <p:nvPr/>
        </p:nvSpPr>
        <p:spPr>
          <a:xfrm>
            <a:off x="2920573" y="2044559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27-03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C8335AB5-9FE5-40EA-9593-3EE862A9F25A}"/>
              </a:ext>
            </a:extLst>
          </p:cNvPr>
          <p:cNvSpPr/>
          <p:nvPr/>
        </p:nvSpPr>
        <p:spPr>
          <a:xfrm>
            <a:off x="3213272" y="2042625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832A191-F2C1-4357-8CB1-B073A25F6C1F}"/>
              </a:ext>
            </a:extLst>
          </p:cNvPr>
          <p:cNvSpPr/>
          <p:nvPr/>
        </p:nvSpPr>
        <p:spPr>
          <a:xfrm>
            <a:off x="3492261" y="2043761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61EA6F88-D5CB-478B-9303-1649F5FCB10D}"/>
              </a:ext>
            </a:extLst>
          </p:cNvPr>
          <p:cNvSpPr/>
          <p:nvPr/>
        </p:nvSpPr>
        <p:spPr>
          <a:xfrm>
            <a:off x="3773730" y="20431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5D06557-B3BE-41A3-B827-A397CA623989}"/>
              </a:ext>
            </a:extLst>
          </p:cNvPr>
          <p:cNvSpPr/>
          <p:nvPr/>
        </p:nvSpPr>
        <p:spPr>
          <a:xfrm>
            <a:off x="4071412" y="2041706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27-31</a:t>
            </a:r>
          </a:p>
        </p:txBody>
      </p: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9FED631D-088C-4E33-AE74-90B14407CB7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3791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" name="Straight Connector 12">
            <a:extLst>
              <a:ext uri="{FF2B5EF4-FFF2-40B4-BE49-F238E27FC236}">
                <a16:creationId xmlns:a16="http://schemas.microsoft.com/office/drawing/2014/main" id="{00702AEC-2BF0-4D73-95AB-D9E8B7BC377D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644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146F9175-1979-41D7-A5EB-8E9AA1249CBE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057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FF99A061-4954-45D7-940A-CF491CF3B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321327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" name="Straight Connector 12">
            <a:extLst>
              <a:ext uri="{FF2B5EF4-FFF2-40B4-BE49-F238E27FC236}">
                <a16:creationId xmlns:a16="http://schemas.microsoft.com/office/drawing/2014/main" id="{E2A49141-C316-47A5-8CE8-A8052478E402}"/>
              </a:ext>
            </a:extLst>
          </p:cNvPr>
          <p:cNvCxnSpPr>
            <a:cxnSpLocks/>
          </p:cNvCxnSpPr>
          <p:nvPr/>
        </p:nvCxnSpPr>
        <p:spPr bwMode="auto">
          <a:xfrm flipV="1">
            <a:off x="382776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" name="Straight Connector 12">
            <a:extLst>
              <a:ext uri="{FF2B5EF4-FFF2-40B4-BE49-F238E27FC236}">
                <a16:creationId xmlns:a16="http://schemas.microsoft.com/office/drawing/2014/main" id="{BD1555CE-3623-42B8-9493-A56FF2BDC81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3423" y="241438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" name="Straight Connector 12">
            <a:extLst>
              <a:ext uri="{FF2B5EF4-FFF2-40B4-BE49-F238E27FC236}">
                <a16:creationId xmlns:a16="http://schemas.microsoft.com/office/drawing/2014/main" id="{2CF12427-F8E2-40A4-BB20-34CC0772EA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081232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Connector 12">
            <a:extLst>
              <a:ext uri="{FF2B5EF4-FFF2-40B4-BE49-F238E27FC236}">
                <a16:creationId xmlns:a16="http://schemas.microsoft.com/office/drawing/2014/main" id="{7FEDEDBE-6042-4DDF-A21F-230C83F86FB7}"/>
              </a:ext>
            </a:extLst>
          </p:cNvPr>
          <p:cNvCxnSpPr>
            <a:cxnSpLocks/>
          </p:cNvCxnSpPr>
          <p:nvPr/>
        </p:nvCxnSpPr>
        <p:spPr bwMode="auto">
          <a:xfrm flipV="1">
            <a:off x="436520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" name="Straight Connector 12">
            <a:extLst>
              <a:ext uri="{FF2B5EF4-FFF2-40B4-BE49-F238E27FC236}">
                <a16:creationId xmlns:a16="http://schemas.microsoft.com/office/drawing/2014/main" id="{1A1B3FF7-DE6C-468B-B0D5-AAA50CC51380}"/>
              </a:ext>
            </a:extLst>
          </p:cNvPr>
          <p:cNvCxnSpPr>
            <a:cxnSpLocks/>
          </p:cNvCxnSpPr>
          <p:nvPr/>
        </p:nvCxnSpPr>
        <p:spPr bwMode="auto">
          <a:xfrm flipV="1">
            <a:off x="4685805" y="241636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BACCA976-D394-4C9E-A832-75052C14DD67}"/>
              </a:ext>
            </a:extLst>
          </p:cNvPr>
          <p:cNvSpPr/>
          <p:nvPr/>
        </p:nvSpPr>
        <p:spPr>
          <a:xfrm>
            <a:off x="2934703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13D53313-A915-44BA-86D4-84FE5B755F34}"/>
              </a:ext>
            </a:extLst>
          </p:cNvPr>
          <p:cNvSpPr/>
          <p:nvPr/>
        </p:nvSpPr>
        <p:spPr>
          <a:xfrm>
            <a:off x="3837036" y="2597804"/>
            <a:ext cx="257889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8D811CF8-FDEB-42B0-899F-263FDC01B5D0}"/>
              </a:ext>
            </a:extLst>
          </p:cNvPr>
          <p:cNvSpPr/>
          <p:nvPr/>
        </p:nvSpPr>
        <p:spPr>
          <a:xfrm>
            <a:off x="7202934" y="319380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BADF582A-D44B-4D85-A61E-1A4ABD6391C7}"/>
              </a:ext>
            </a:extLst>
          </p:cNvPr>
          <p:cNvSpPr/>
          <p:nvPr/>
        </p:nvSpPr>
        <p:spPr>
          <a:xfrm>
            <a:off x="5017599" y="3284881"/>
            <a:ext cx="4932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4943BB71-E95E-42AC-9662-94B172C68513}"/>
              </a:ext>
            </a:extLst>
          </p:cNvPr>
          <p:cNvSpPr/>
          <p:nvPr/>
        </p:nvSpPr>
        <p:spPr>
          <a:xfrm>
            <a:off x="5030358" y="4722204"/>
            <a:ext cx="475286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7301AD36-2EE6-4F5E-B3E3-C9379BCEA0BD}"/>
              </a:ext>
            </a:extLst>
          </p:cNvPr>
          <p:cNvSpPr/>
          <p:nvPr/>
        </p:nvSpPr>
        <p:spPr>
          <a:xfrm>
            <a:off x="5038572" y="4235435"/>
            <a:ext cx="49297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E44B63E4-753D-421F-BE81-608DF5F9FD0C}"/>
              </a:ext>
            </a:extLst>
          </p:cNvPr>
          <p:cNvSpPr/>
          <p:nvPr/>
        </p:nvSpPr>
        <p:spPr>
          <a:xfrm>
            <a:off x="5043138" y="3747447"/>
            <a:ext cx="48559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0427F128-15E1-4FB1-9992-79F7662A9B8D}"/>
              </a:ext>
            </a:extLst>
          </p:cNvPr>
          <p:cNvSpPr/>
          <p:nvPr/>
        </p:nvSpPr>
        <p:spPr>
          <a:xfrm>
            <a:off x="5595933" y="3123575"/>
            <a:ext cx="275799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10842633-E587-48BB-9126-18E7049D97BC}"/>
              </a:ext>
            </a:extLst>
          </p:cNvPr>
          <p:cNvSpPr/>
          <p:nvPr/>
        </p:nvSpPr>
        <p:spPr>
          <a:xfrm>
            <a:off x="11248276" y="3094246"/>
            <a:ext cx="397097" cy="26747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158C464A-B73F-441D-AB3D-DFC1040AD22A}"/>
              </a:ext>
            </a:extLst>
          </p:cNvPr>
          <p:cNvSpPr/>
          <p:nvPr/>
        </p:nvSpPr>
        <p:spPr>
          <a:xfrm>
            <a:off x="4416494" y="313555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6" name="Rectangle: Rounded Corners 275">
            <a:extLst>
              <a:ext uri="{FF2B5EF4-FFF2-40B4-BE49-F238E27FC236}">
                <a16:creationId xmlns:a16="http://schemas.microsoft.com/office/drawing/2014/main" id="{94056915-14CB-4B39-B3C0-32BE1F73C6A9}"/>
              </a:ext>
            </a:extLst>
          </p:cNvPr>
          <p:cNvSpPr/>
          <p:nvPr/>
        </p:nvSpPr>
        <p:spPr>
          <a:xfrm>
            <a:off x="11645209" y="3273290"/>
            <a:ext cx="45494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F81CDDDD-1B9D-4CD9-881A-0E1290E935CF}"/>
              </a:ext>
            </a:extLst>
          </p:cNvPr>
          <p:cNvSpPr/>
          <p:nvPr/>
        </p:nvSpPr>
        <p:spPr>
          <a:xfrm>
            <a:off x="11631564" y="4733681"/>
            <a:ext cx="47529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8" name="Rectangle: Rounded Corners 277">
            <a:extLst>
              <a:ext uri="{FF2B5EF4-FFF2-40B4-BE49-F238E27FC236}">
                <a16:creationId xmlns:a16="http://schemas.microsoft.com/office/drawing/2014/main" id="{6648D0E0-6622-483D-BE12-EBE0EA0FD74C}"/>
              </a:ext>
            </a:extLst>
          </p:cNvPr>
          <p:cNvSpPr/>
          <p:nvPr/>
        </p:nvSpPr>
        <p:spPr>
          <a:xfrm>
            <a:off x="11651977" y="4253056"/>
            <a:ext cx="45867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9" name="Rectangle: Rounded Corners 278">
            <a:extLst>
              <a:ext uri="{FF2B5EF4-FFF2-40B4-BE49-F238E27FC236}">
                <a16:creationId xmlns:a16="http://schemas.microsoft.com/office/drawing/2014/main" id="{81D492A5-71D9-4D7A-9AB4-BB55D2462BCD}"/>
              </a:ext>
            </a:extLst>
          </p:cNvPr>
          <p:cNvSpPr/>
          <p:nvPr/>
        </p:nvSpPr>
        <p:spPr>
          <a:xfrm>
            <a:off x="11626764" y="3760515"/>
            <a:ext cx="464729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A258224F-52B8-4376-B679-2C839EA4B067}"/>
              </a:ext>
            </a:extLst>
          </p:cNvPr>
          <p:cNvSpPr/>
          <p:nvPr/>
        </p:nvSpPr>
        <p:spPr>
          <a:xfrm>
            <a:off x="2924193" y="3351106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C5746DF8-2B56-413A-ACAF-169E18169298}"/>
              </a:ext>
            </a:extLst>
          </p:cNvPr>
          <p:cNvSpPr/>
          <p:nvPr/>
        </p:nvSpPr>
        <p:spPr>
          <a:xfrm>
            <a:off x="2927279" y="480457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FF0525BD-7067-4F00-B2D5-43AE39EC6656}"/>
              </a:ext>
            </a:extLst>
          </p:cNvPr>
          <p:cNvSpPr/>
          <p:nvPr/>
        </p:nvSpPr>
        <p:spPr>
          <a:xfrm>
            <a:off x="2929309" y="430513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5E7BD22F-BB0D-4B9D-AC6B-F4E79075035C}"/>
              </a:ext>
            </a:extLst>
          </p:cNvPr>
          <p:cNvSpPr/>
          <p:nvPr/>
        </p:nvSpPr>
        <p:spPr>
          <a:xfrm>
            <a:off x="2923255" y="3815579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3842F596-00B9-4E60-8B20-5E22A4BCBB9D}"/>
              </a:ext>
            </a:extLst>
          </p:cNvPr>
          <p:cNvSpPr/>
          <p:nvPr/>
        </p:nvSpPr>
        <p:spPr>
          <a:xfrm>
            <a:off x="2940552" y="529413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40DD660B-1B9A-4E0A-9F58-4037D9189438}"/>
              </a:ext>
            </a:extLst>
          </p:cNvPr>
          <p:cNvSpPr/>
          <p:nvPr/>
        </p:nvSpPr>
        <p:spPr>
          <a:xfrm>
            <a:off x="3822553" y="3189215"/>
            <a:ext cx="280052" cy="254391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9" name="Left Brace 208">
            <a:extLst>
              <a:ext uri="{FF2B5EF4-FFF2-40B4-BE49-F238E27FC236}">
                <a16:creationId xmlns:a16="http://schemas.microsoft.com/office/drawing/2014/main" id="{67384E52-C58D-4453-A23C-E15B19E857D1}"/>
              </a:ext>
            </a:extLst>
          </p:cNvPr>
          <p:cNvSpPr/>
          <p:nvPr/>
        </p:nvSpPr>
        <p:spPr bwMode="auto">
          <a:xfrm rot="5400000">
            <a:off x="3528806" y="668216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A3C4CF1F-DFF0-4937-A025-2CEF8DC262FE}"/>
              </a:ext>
            </a:extLst>
          </p:cNvPr>
          <p:cNvCxnSpPr>
            <a:cxnSpLocks/>
          </p:cNvCxnSpPr>
          <p:nvPr/>
        </p:nvCxnSpPr>
        <p:spPr bwMode="auto">
          <a:xfrm flipV="1">
            <a:off x="927532" y="238691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18E30B66-7D5C-4D35-82A6-5F33613B9CF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2269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70FD6B17-E569-4C99-BBB4-4721D5A6675C}"/>
              </a:ext>
            </a:extLst>
          </p:cNvPr>
          <p:cNvSpPr/>
          <p:nvPr/>
        </p:nvSpPr>
        <p:spPr>
          <a:xfrm>
            <a:off x="6407055" y="3329548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9988235B-0829-4CFB-BF65-7C965E0B7FD1}"/>
              </a:ext>
            </a:extLst>
          </p:cNvPr>
          <p:cNvSpPr/>
          <p:nvPr/>
        </p:nvSpPr>
        <p:spPr>
          <a:xfrm>
            <a:off x="6410141" y="4783016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25" name="Rectangle: Rounded Corners 224">
            <a:extLst>
              <a:ext uri="{FF2B5EF4-FFF2-40B4-BE49-F238E27FC236}">
                <a16:creationId xmlns:a16="http://schemas.microsoft.com/office/drawing/2014/main" id="{11BDB1B0-32D5-4ED7-B398-1955A9EC519C}"/>
              </a:ext>
            </a:extLst>
          </p:cNvPr>
          <p:cNvSpPr/>
          <p:nvPr/>
        </p:nvSpPr>
        <p:spPr>
          <a:xfrm>
            <a:off x="6412171" y="4283581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40" name="Rectangle: Rounded Corners 239">
            <a:extLst>
              <a:ext uri="{FF2B5EF4-FFF2-40B4-BE49-F238E27FC236}">
                <a16:creationId xmlns:a16="http://schemas.microsoft.com/office/drawing/2014/main" id="{5A56D8DF-9E88-4087-8021-272D2340ECDA}"/>
              </a:ext>
            </a:extLst>
          </p:cNvPr>
          <p:cNvSpPr/>
          <p:nvPr/>
        </p:nvSpPr>
        <p:spPr>
          <a:xfrm>
            <a:off x="6406117" y="3794021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69402776-A970-4E3D-87A5-EC9538225812}"/>
              </a:ext>
            </a:extLst>
          </p:cNvPr>
          <p:cNvSpPr/>
          <p:nvPr/>
        </p:nvSpPr>
        <p:spPr>
          <a:xfrm>
            <a:off x="6423414" y="5272576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9AD350B3-1176-4033-9799-56FA2844BBF8}"/>
              </a:ext>
            </a:extLst>
          </p:cNvPr>
          <p:cNvSpPr txBox="1"/>
          <p:nvPr/>
        </p:nvSpPr>
        <p:spPr>
          <a:xfrm>
            <a:off x="5797409" y="93839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83" name="Left Brace 282">
            <a:extLst>
              <a:ext uri="{FF2B5EF4-FFF2-40B4-BE49-F238E27FC236}">
                <a16:creationId xmlns:a16="http://schemas.microsoft.com/office/drawing/2014/main" id="{6DBE01B8-FB21-4665-8026-1E654CDCA13C}"/>
              </a:ext>
            </a:extLst>
          </p:cNvPr>
          <p:cNvSpPr/>
          <p:nvPr/>
        </p:nvSpPr>
        <p:spPr bwMode="auto">
          <a:xfrm rot="5400000">
            <a:off x="6483208" y="785395"/>
            <a:ext cx="53748" cy="102382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4" name="Left Brace 283">
            <a:extLst>
              <a:ext uri="{FF2B5EF4-FFF2-40B4-BE49-F238E27FC236}">
                <a16:creationId xmlns:a16="http://schemas.microsoft.com/office/drawing/2014/main" id="{C15C8205-0C3A-49D3-A8EA-089F720FB487}"/>
              </a:ext>
            </a:extLst>
          </p:cNvPr>
          <p:cNvSpPr/>
          <p:nvPr/>
        </p:nvSpPr>
        <p:spPr bwMode="auto">
          <a:xfrm rot="5400000">
            <a:off x="7454349" y="924043"/>
            <a:ext cx="90325" cy="75622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B4EC4947-AC83-425F-81A9-A269520964CE}"/>
              </a:ext>
            </a:extLst>
          </p:cNvPr>
          <p:cNvSpPr txBox="1"/>
          <p:nvPr/>
        </p:nvSpPr>
        <p:spPr>
          <a:xfrm>
            <a:off x="6728092" y="91914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86" name="Rectangle: Rounded Corners 285">
            <a:extLst>
              <a:ext uri="{FF2B5EF4-FFF2-40B4-BE49-F238E27FC236}">
                <a16:creationId xmlns:a16="http://schemas.microsoft.com/office/drawing/2014/main" id="{45631007-BB25-4BA0-877C-BDC0ADA5F8B7}"/>
              </a:ext>
            </a:extLst>
          </p:cNvPr>
          <p:cNvSpPr/>
          <p:nvPr/>
        </p:nvSpPr>
        <p:spPr>
          <a:xfrm>
            <a:off x="9681097" y="3310090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87" name="Rectangle: Rounded Corners 286">
            <a:extLst>
              <a:ext uri="{FF2B5EF4-FFF2-40B4-BE49-F238E27FC236}">
                <a16:creationId xmlns:a16="http://schemas.microsoft.com/office/drawing/2014/main" id="{F1EF6551-4AC6-45E0-A987-BF944CAE8615}"/>
              </a:ext>
            </a:extLst>
          </p:cNvPr>
          <p:cNvSpPr/>
          <p:nvPr/>
        </p:nvSpPr>
        <p:spPr>
          <a:xfrm>
            <a:off x="9684183" y="4763558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FE215AB8-24D5-494A-A6F7-81F9BBF610F4}"/>
              </a:ext>
            </a:extLst>
          </p:cNvPr>
          <p:cNvSpPr/>
          <p:nvPr/>
        </p:nvSpPr>
        <p:spPr>
          <a:xfrm>
            <a:off x="9686212" y="4264123"/>
            <a:ext cx="29237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39E3DF1E-1434-4FEA-8ADB-0A099BAD52D2}"/>
              </a:ext>
            </a:extLst>
          </p:cNvPr>
          <p:cNvSpPr/>
          <p:nvPr/>
        </p:nvSpPr>
        <p:spPr>
          <a:xfrm>
            <a:off x="9680159" y="3774563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2" name="Rectangle: Rounded Corners 291">
            <a:extLst>
              <a:ext uri="{FF2B5EF4-FFF2-40B4-BE49-F238E27FC236}">
                <a16:creationId xmlns:a16="http://schemas.microsoft.com/office/drawing/2014/main" id="{8F3B67A5-4DF7-4AF1-9DCA-AF397B6C42B5}"/>
              </a:ext>
            </a:extLst>
          </p:cNvPr>
          <p:cNvSpPr/>
          <p:nvPr/>
        </p:nvSpPr>
        <p:spPr>
          <a:xfrm>
            <a:off x="9697456" y="5253118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3" name="Rectangle: Rounded Corners 292">
            <a:extLst>
              <a:ext uri="{FF2B5EF4-FFF2-40B4-BE49-F238E27FC236}">
                <a16:creationId xmlns:a16="http://schemas.microsoft.com/office/drawing/2014/main" id="{59612432-86C1-46C1-8566-EEE945A80864}"/>
              </a:ext>
            </a:extLst>
          </p:cNvPr>
          <p:cNvSpPr/>
          <p:nvPr/>
        </p:nvSpPr>
        <p:spPr>
          <a:xfrm>
            <a:off x="12968574" y="3292676"/>
            <a:ext cx="3069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94" name="Rectangle: Rounded Corners 293">
            <a:extLst>
              <a:ext uri="{FF2B5EF4-FFF2-40B4-BE49-F238E27FC236}">
                <a16:creationId xmlns:a16="http://schemas.microsoft.com/office/drawing/2014/main" id="{DBDD0185-4E3C-422F-949C-1FFB04E3D588}"/>
              </a:ext>
            </a:extLst>
          </p:cNvPr>
          <p:cNvSpPr/>
          <p:nvPr/>
        </p:nvSpPr>
        <p:spPr>
          <a:xfrm>
            <a:off x="12971660" y="474614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95" name="Rectangle: Rounded Corners 294">
            <a:extLst>
              <a:ext uri="{FF2B5EF4-FFF2-40B4-BE49-F238E27FC236}">
                <a16:creationId xmlns:a16="http://schemas.microsoft.com/office/drawing/2014/main" id="{C32FB2A8-CAAD-400F-9196-68186B996D2A}"/>
              </a:ext>
            </a:extLst>
          </p:cNvPr>
          <p:cNvSpPr/>
          <p:nvPr/>
        </p:nvSpPr>
        <p:spPr>
          <a:xfrm>
            <a:off x="12973690" y="424670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6" name="Rectangle: Rounded Corners 295">
            <a:extLst>
              <a:ext uri="{FF2B5EF4-FFF2-40B4-BE49-F238E27FC236}">
                <a16:creationId xmlns:a16="http://schemas.microsoft.com/office/drawing/2014/main" id="{FA0E9BFE-BACA-4B04-BC1C-40D3534143D4}"/>
              </a:ext>
            </a:extLst>
          </p:cNvPr>
          <p:cNvSpPr/>
          <p:nvPr/>
        </p:nvSpPr>
        <p:spPr>
          <a:xfrm>
            <a:off x="12967635" y="3757149"/>
            <a:ext cx="30789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7" name="Rectangle: Rounded Corners 296">
            <a:extLst>
              <a:ext uri="{FF2B5EF4-FFF2-40B4-BE49-F238E27FC236}">
                <a16:creationId xmlns:a16="http://schemas.microsoft.com/office/drawing/2014/main" id="{F882B104-8BD5-4391-BCC8-776FBFFB0579}"/>
              </a:ext>
            </a:extLst>
          </p:cNvPr>
          <p:cNvSpPr/>
          <p:nvPr/>
        </p:nvSpPr>
        <p:spPr>
          <a:xfrm>
            <a:off x="12984933" y="523570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B6531DD9-19AE-4883-89B2-7EABD1A21F99}"/>
              </a:ext>
            </a:extLst>
          </p:cNvPr>
          <p:cNvSpPr txBox="1"/>
          <p:nvPr/>
        </p:nvSpPr>
        <p:spPr>
          <a:xfrm>
            <a:off x="9471983" y="879816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CD4D3730-9625-4C55-9423-1C7E13F72F37}"/>
              </a:ext>
            </a:extLst>
          </p:cNvPr>
          <p:cNvSpPr txBox="1"/>
          <p:nvPr/>
        </p:nvSpPr>
        <p:spPr>
          <a:xfrm>
            <a:off x="11091758" y="90027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D1F64C5B-664A-4814-9C82-8788D2FE9DBA}"/>
              </a:ext>
            </a:extLst>
          </p:cNvPr>
          <p:cNvSpPr txBox="1"/>
          <p:nvPr/>
        </p:nvSpPr>
        <p:spPr>
          <a:xfrm>
            <a:off x="12388691" y="887303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301" name="Rectangle: Rounded Corners 300">
            <a:extLst>
              <a:ext uri="{FF2B5EF4-FFF2-40B4-BE49-F238E27FC236}">
                <a16:creationId xmlns:a16="http://schemas.microsoft.com/office/drawing/2014/main" id="{0F67FF56-7DCE-4538-A345-494A749B7653}"/>
              </a:ext>
            </a:extLst>
          </p:cNvPr>
          <p:cNvSpPr/>
          <p:nvPr/>
        </p:nvSpPr>
        <p:spPr>
          <a:xfrm>
            <a:off x="10526343" y="316772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582C6700-30E3-4ED6-A02E-71B510D2A00E}"/>
              </a:ext>
            </a:extLst>
          </p:cNvPr>
          <p:cNvSpPr/>
          <p:nvPr/>
        </p:nvSpPr>
        <p:spPr>
          <a:xfrm>
            <a:off x="14041422" y="3189214"/>
            <a:ext cx="280052" cy="2575189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00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303" name="Left Brace 302">
            <a:extLst>
              <a:ext uri="{FF2B5EF4-FFF2-40B4-BE49-F238E27FC236}">
                <a16:creationId xmlns:a16="http://schemas.microsoft.com/office/drawing/2014/main" id="{84A6CF90-471C-476D-9DB0-A385B67E02ED}"/>
              </a:ext>
            </a:extLst>
          </p:cNvPr>
          <p:cNvSpPr/>
          <p:nvPr/>
        </p:nvSpPr>
        <p:spPr bwMode="auto">
          <a:xfrm rot="5400000">
            <a:off x="14188048" y="731369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0EF968F6-DD40-4573-A9A0-5224DA8A366C}"/>
              </a:ext>
            </a:extLst>
          </p:cNvPr>
          <p:cNvSpPr txBox="1"/>
          <p:nvPr/>
        </p:nvSpPr>
        <p:spPr>
          <a:xfrm>
            <a:off x="13586575" y="88972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highlight>
                  <a:srgbClr val="FFFF00"/>
                </a:highlight>
                <a:latin typeface="Calibri"/>
              </a:rPr>
              <a:t>TBD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DD50310F-6886-4A4F-9B58-B24FD26344D9}"/>
              </a:ext>
            </a:extLst>
          </p:cNvPr>
          <p:cNvSpPr txBox="1"/>
          <p:nvPr/>
        </p:nvSpPr>
        <p:spPr>
          <a:xfrm>
            <a:off x="6075030" y="5999961"/>
            <a:ext cx="231549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White</a:t>
            </a:r>
            <a:r>
              <a:rPr lang="en-US" sz="1400" b="1" dirty="0">
                <a:solidFill>
                  <a:srgbClr val="FF0000"/>
                </a:solidFill>
              </a:rPr>
              <a:t> Font: F2F meetings</a:t>
            </a:r>
          </a:p>
          <a:p>
            <a:r>
              <a:rPr lang="en-US" sz="1400" b="1" dirty="0">
                <a:solidFill>
                  <a:srgbClr val="E0E51B"/>
                </a:solidFill>
              </a:rPr>
              <a:t>Yellow</a:t>
            </a:r>
            <a:r>
              <a:rPr lang="en-US" sz="1400" b="1" dirty="0">
                <a:solidFill>
                  <a:srgbClr val="FF0000"/>
                </a:solidFill>
              </a:rPr>
              <a:t> Font: e-meetings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08BA5CF1-BF8F-4E0D-918A-748B1EE790EF}"/>
              </a:ext>
            </a:extLst>
          </p:cNvPr>
          <p:cNvSpPr/>
          <p:nvPr/>
        </p:nvSpPr>
        <p:spPr>
          <a:xfrm>
            <a:off x="13302789" y="3087706"/>
            <a:ext cx="223718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967C-CE30-4321-B3A8-1E58E2BA3C08}"/>
              </a:ext>
            </a:extLst>
          </p:cNvPr>
          <p:cNvSpPr txBox="1"/>
          <p:nvPr/>
        </p:nvSpPr>
        <p:spPr>
          <a:xfrm>
            <a:off x="3687421" y="5810241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RAN F2F will be 4 days</a:t>
            </a:r>
          </a:p>
        </p:txBody>
      </p:sp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65D08CF1-973D-43C7-9FA9-9B9ED3EE84D6}"/>
              </a:ext>
            </a:extLst>
          </p:cNvPr>
          <p:cNvSpPr/>
          <p:nvPr/>
        </p:nvSpPr>
        <p:spPr>
          <a:xfrm>
            <a:off x="1511327" y="314194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B7DAB2D-B216-4662-8885-8B7983824217}"/>
              </a:ext>
            </a:extLst>
          </p:cNvPr>
          <p:cNvSpPr txBox="1"/>
          <p:nvPr/>
        </p:nvSpPr>
        <p:spPr>
          <a:xfrm>
            <a:off x="10376621" y="5816746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RAN F2F will be 4 days</a:t>
            </a:r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DD171408-A169-4986-825E-355F97D56B87}"/>
              </a:ext>
            </a:extLst>
          </p:cNvPr>
          <p:cNvSpPr/>
          <p:nvPr/>
        </p:nvSpPr>
        <p:spPr>
          <a:xfrm>
            <a:off x="14603331" y="3080180"/>
            <a:ext cx="245443" cy="26842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0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906" y="1013883"/>
            <a:ext cx="13756312" cy="4830233"/>
          </a:xfrm>
        </p:spPr>
        <p:txBody>
          <a:bodyPr/>
          <a:lstStyle/>
          <a:p>
            <a:r>
              <a:rPr lang="en-US" sz="3200" dirty="0"/>
              <a:t>Proposal:</a:t>
            </a:r>
          </a:p>
          <a:p>
            <a:pPr lvl="1"/>
            <a:r>
              <a:rPr lang="en-US" sz="2800" b="1" dirty="0"/>
              <a:t>No change to the original RAN Rel-18 timeline</a:t>
            </a:r>
            <a:r>
              <a:rPr lang="en-US" sz="2800" dirty="0"/>
              <a:t>, i.e.:</a:t>
            </a:r>
          </a:p>
          <a:p>
            <a:pPr lvl="2"/>
            <a:r>
              <a:rPr lang="en-US" sz="2400" dirty="0"/>
              <a:t>Target Sept’2023 for RAN1 functional freeze</a:t>
            </a:r>
          </a:p>
          <a:p>
            <a:pPr lvl="2"/>
            <a:r>
              <a:rPr lang="en-US" sz="2400" dirty="0"/>
              <a:t>Target Dec’2023 for RAN2/3/4 functional freeze</a:t>
            </a:r>
          </a:p>
          <a:p>
            <a:pPr lvl="2"/>
            <a:r>
              <a:rPr lang="en-US" sz="2400" dirty="0"/>
              <a:t>Target Mar’2024 for ASN.1 freeze</a:t>
            </a:r>
          </a:p>
          <a:p>
            <a:pPr lvl="1"/>
            <a:r>
              <a:rPr lang="en-US" sz="2800" dirty="0"/>
              <a:t>For better Rel-18 RAN specification stability, </a:t>
            </a:r>
          </a:p>
          <a:p>
            <a:pPr lvl="2"/>
            <a:r>
              <a:rPr lang="en-US" sz="2400" b="1" dirty="0"/>
              <a:t>RAN1: 4Q’2023 is fully dedicated to Rel-18 maintenance</a:t>
            </a:r>
          </a:p>
          <a:p>
            <a:pPr lvl="2"/>
            <a:r>
              <a:rPr lang="en-US" sz="2400" b="1" dirty="0"/>
              <a:t>RAN2/3/4: 1Q’2024 is fully dedicated to Rel-18 maintenance</a:t>
            </a:r>
          </a:p>
          <a:p>
            <a:pPr lvl="1"/>
            <a:r>
              <a:rPr lang="en-US" sz="2800" dirty="0"/>
              <a:t>Target </a:t>
            </a:r>
            <a:r>
              <a:rPr lang="en-US" sz="2800" b="1" dirty="0"/>
              <a:t>RAN R19 RAN1/2/3 package approval </a:t>
            </a:r>
            <a:r>
              <a:rPr lang="en-US" sz="2800" dirty="0"/>
              <a:t>in </a:t>
            </a:r>
            <a:r>
              <a:rPr lang="en-US" sz="2800" b="1" dirty="0"/>
              <a:t>Dec’23</a:t>
            </a:r>
            <a:r>
              <a:rPr lang="en-US" sz="2800" dirty="0"/>
              <a:t> (RAN#102) and </a:t>
            </a:r>
            <a:r>
              <a:rPr lang="en-US" sz="2800" b="1" dirty="0"/>
              <a:t>RAN4 package approval</a:t>
            </a:r>
            <a:r>
              <a:rPr lang="en-US" sz="2800" dirty="0"/>
              <a:t> in </a:t>
            </a:r>
            <a:r>
              <a:rPr lang="en-US" sz="2800" b="1" dirty="0"/>
              <a:t>Mar’24</a:t>
            </a:r>
            <a:r>
              <a:rPr lang="en-US" sz="2800" dirty="0"/>
              <a:t> (RAN#103) </a:t>
            </a:r>
          </a:p>
          <a:p>
            <a:pPr lvl="2"/>
            <a:endParaRPr lang="en-US" sz="2265" dirty="0"/>
          </a:p>
          <a:p>
            <a:pPr lvl="2"/>
            <a:endParaRPr lang="en-US" sz="2265" b="1" dirty="0"/>
          </a:p>
          <a:p>
            <a:pPr lvl="2"/>
            <a:endParaRPr lang="en-US" sz="1465" dirty="0"/>
          </a:p>
          <a:p>
            <a:pPr lvl="1"/>
            <a:endParaRPr lang="en-US" sz="2000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19664"/>
          </a:xfrm>
        </p:spPr>
        <p:txBody>
          <a:bodyPr/>
          <a:lstStyle/>
          <a:p>
            <a:r>
              <a:rPr lang="en-US" dirty="0"/>
              <a:t>Preparation for RAN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013883"/>
            <a:ext cx="13756312" cy="4830233"/>
          </a:xfrm>
        </p:spPr>
        <p:txBody>
          <a:bodyPr/>
          <a:lstStyle/>
          <a:p>
            <a:r>
              <a:rPr lang="en-US" sz="2400" dirty="0"/>
              <a:t>Rel-19 timeline is to be discussed in RAN#99 (March’2023)</a:t>
            </a:r>
          </a:p>
          <a:p>
            <a:r>
              <a:rPr lang="en-US" sz="2400" dirty="0"/>
              <a:t>Steps towards RAN Rel-19 package approval</a:t>
            </a:r>
          </a:p>
          <a:p>
            <a:pPr lvl="1"/>
            <a:r>
              <a:rPr lang="en-US" sz="1800" b="1" dirty="0"/>
              <a:t>RAN Rel-19 workshop (May or June’2023)</a:t>
            </a:r>
            <a:r>
              <a:rPr lang="en-US" sz="1800" dirty="0"/>
              <a:t>: </a:t>
            </a:r>
            <a:r>
              <a:rPr lang="en-US" sz="1800" b="1" dirty="0"/>
              <a:t>propose to be a 2-day F2F </a:t>
            </a:r>
          </a:p>
          <a:p>
            <a:pPr lvl="2"/>
            <a:r>
              <a:rPr lang="en-US" sz="1265" i="1" dirty="0">
                <a:solidFill>
                  <a:srgbClr val="FF0000"/>
                </a:solidFill>
              </a:rPr>
              <a:t>Detailed dates TBD (depending on MHPG discussion, piggybacked either with RAN WG meetings in May, e.g., on May 29</a:t>
            </a:r>
            <a:r>
              <a:rPr lang="en-US" sz="1265" i="1" baseline="30000" dirty="0">
                <a:solidFill>
                  <a:srgbClr val="FF0000"/>
                </a:solidFill>
              </a:rPr>
              <a:t>th</a:t>
            </a:r>
            <a:r>
              <a:rPr lang="en-US" sz="1265" i="1" dirty="0">
                <a:solidFill>
                  <a:srgbClr val="FF0000"/>
                </a:solidFill>
              </a:rPr>
              <a:t> – 30</a:t>
            </a:r>
            <a:r>
              <a:rPr lang="en-US" sz="1265" i="1" baseline="30000" dirty="0">
                <a:solidFill>
                  <a:srgbClr val="FF0000"/>
                </a:solidFill>
              </a:rPr>
              <a:t>th</a:t>
            </a:r>
            <a:r>
              <a:rPr lang="en-US" sz="1265" i="1" dirty="0">
                <a:solidFill>
                  <a:srgbClr val="FF0000"/>
                </a:solidFill>
              </a:rPr>
              <a:t>, or with June plenary meetings (if decided to be F2F), e.g., RAN#100 on June 12</a:t>
            </a:r>
            <a:r>
              <a:rPr lang="en-US" sz="1265" i="1" baseline="30000" dirty="0">
                <a:solidFill>
                  <a:srgbClr val="FF0000"/>
                </a:solidFill>
              </a:rPr>
              <a:t>th</a:t>
            </a:r>
            <a:r>
              <a:rPr lang="en-US" sz="1265" i="1" dirty="0">
                <a:solidFill>
                  <a:srgbClr val="FF0000"/>
                </a:solidFill>
              </a:rPr>
              <a:t> – 14</a:t>
            </a:r>
            <a:r>
              <a:rPr lang="en-US" sz="1265" i="1" baseline="30000" dirty="0">
                <a:solidFill>
                  <a:srgbClr val="FF0000"/>
                </a:solidFill>
              </a:rPr>
              <a:t>th </a:t>
            </a:r>
            <a:r>
              <a:rPr lang="en-US" sz="1265" i="1" dirty="0">
                <a:solidFill>
                  <a:srgbClr val="FF0000"/>
                </a:solidFill>
              </a:rPr>
              <a:t>while RAN Rel-19 workshop on June 15</a:t>
            </a:r>
            <a:r>
              <a:rPr lang="en-US" sz="1265" i="1" baseline="30000" dirty="0">
                <a:solidFill>
                  <a:srgbClr val="FF0000"/>
                </a:solidFill>
              </a:rPr>
              <a:t>th</a:t>
            </a:r>
            <a:r>
              <a:rPr lang="en-US" sz="1265" i="1" dirty="0">
                <a:solidFill>
                  <a:srgbClr val="FF0000"/>
                </a:solidFill>
              </a:rPr>
              <a:t> – 16</a:t>
            </a:r>
            <a:r>
              <a:rPr lang="en-US" sz="1265" i="1" baseline="30000" dirty="0">
                <a:solidFill>
                  <a:srgbClr val="FF0000"/>
                </a:solidFill>
              </a:rPr>
              <a:t>th</a:t>
            </a:r>
            <a:r>
              <a:rPr lang="en-US" sz="1265" i="1" dirty="0">
                <a:solidFill>
                  <a:srgbClr val="FF0000"/>
                </a:solidFill>
              </a:rPr>
              <a:t>) </a:t>
            </a:r>
          </a:p>
          <a:p>
            <a:pPr lvl="1"/>
            <a:r>
              <a:rPr lang="en-US" sz="1800" b="1" dirty="0"/>
              <a:t>RAN#100 (June’2023): no Rel-19 discussion</a:t>
            </a:r>
          </a:p>
          <a:p>
            <a:pPr lvl="1"/>
            <a:r>
              <a:rPr lang="en-US" sz="1800" b="1" dirty="0"/>
              <a:t>RAN#101 (September’2023) </a:t>
            </a:r>
            <a:r>
              <a:rPr lang="en-US" sz="1800" dirty="0"/>
              <a:t>to consolidate RAN1/2/3-led proposals</a:t>
            </a:r>
            <a:endParaRPr lang="en-US" sz="1100" dirty="0"/>
          </a:p>
          <a:p>
            <a:pPr lvl="2"/>
            <a:r>
              <a:rPr lang="en-US" sz="1400" dirty="0"/>
              <a:t>No email discussion on Rel-19 before RAN#101</a:t>
            </a:r>
          </a:p>
          <a:p>
            <a:pPr lvl="2"/>
            <a:r>
              <a:rPr lang="en-US" sz="1400" dirty="0"/>
              <a:t>Contributions on RAN4-led proposals are allowed, but will not be discussed</a:t>
            </a:r>
          </a:p>
          <a:p>
            <a:pPr lvl="1"/>
            <a:r>
              <a:rPr lang="en-US" sz="1600" i="1" dirty="0">
                <a:solidFill>
                  <a:srgbClr val="FF0000"/>
                </a:solidFill>
              </a:rPr>
              <a:t>TBD whether it’s necessary to have email discussions in October’2023 to start deriving RAN1/2/3 WIs and SIs from the consolidated proposals</a:t>
            </a:r>
          </a:p>
          <a:p>
            <a:pPr lvl="1"/>
            <a:r>
              <a:rPr lang="en-US" sz="1800" b="1" dirty="0"/>
              <a:t>RAN#102 (December’2023) </a:t>
            </a:r>
            <a:r>
              <a:rPr lang="en-US" sz="1800" dirty="0"/>
              <a:t>to approve RAN1/2/3 package for Rel-19, and to consolidate RAN4-led proposals</a:t>
            </a:r>
          </a:p>
          <a:p>
            <a:pPr lvl="2"/>
            <a:r>
              <a:rPr lang="en-US" sz="1400" dirty="0"/>
              <a:t>Ensure that RAN4 impacts of RAN1/2/3-led items are included in the approved WIDs/SIDs, including TU impact</a:t>
            </a:r>
          </a:p>
          <a:p>
            <a:pPr lvl="2"/>
            <a:r>
              <a:rPr lang="en-US" sz="1400" dirty="0"/>
              <a:t>Some RAN4 capacity needs to be reserved for RAN4-led items!</a:t>
            </a:r>
          </a:p>
          <a:p>
            <a:pPr lvl="1"/>
            <a:r>
              <a:rPr lang="en-US" sz="1600" i="1" dirty="0">
                <a:solidFill>
                  <a:srgbClr val="FF0000"/>
                </a:solidFill>
              </a:rPr>
              <a:t>TBD whether it’s necessary to have email discussions in February’2024 to start deriving RAN4 WIs and SIs from the consolidated proposals</a:t>
            </a:r>
          </a:p>
          <a:p>
            <a:pPr lvl="1"/>
            <a:r>
              <a:rPr lang="en-US" sz="1800" b="1" dirty="0"/>
              <a:t>RAN#103 (March’2024) </a:t>
            </a:r>
            <a:r>
              <a:rPr lang="en-US" sz="1800" dirty="0"/>
              <a:t>to approve RAN4 package for Rel-19</a:t>
            </a:r>
          </a:p>
          <a:p>
            <a:pPr marL="0" indent="0">
              <a:buNone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600" dirty="0"/>
          </a:p>
          <a:p>
            <a:endParaRPr lang="en-US" sz="20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095983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336" y="340870"/>
            <a:ext cx="12361997" cy="1143000"/>
          </a:xfrm>
        </p:spPr>
        <p:txBody>
          <a:bodyPr/>
          <a:lstStyle/>
          <a:p>
            <a:r>
              <a:rPr lang="en-US" dirty="0"/>
              <a:t>Illustration of Rel-18 Timeline and Rel-19 Preparation</a:t>
            </a: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319" y="3613666"/>
            <a:ext cx="14995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4304DE-3705-4168-949B-AA8F5859F82D}"/>
              </a:ext>
            </a:extLst>
          </p:cNvPr>
          <p:cNvGrpSpPr/>
          <p:nvPr/>
        </p:nvGrpSpPr>
        <p:grpSpPr>
          <a:xfrm>
            <a:off x="1624841" y="1587114"/>
            <a:ext cx="12847713" cy="4980251"/>
            <a:chOff x="1624841" y="1587114"/>
            <a:chExt cx="12847713" cy="4980251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16FEF70-BECF-426F-A542-6A3A75EBD659}"/>
                </a:ext>
              </a:extLst>
            </p:cNvPr>
            <p:cNvCxnSpPr/>
            <p:nvPr/>
          </p:nvCxnSpPr>
          <p:spPr bwMode="auto">
            <a:xfrm>
              <a:off x="5096477" y="2497881"/>
              <a:ext cx="0" cy="21158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Star: 5 Points 36">
              <a:extLst>
                <a:ext uri="{FF2B5EF4-FFF2-40B4-BE49-F238E27FC236}">
                  <a16:creationId xmlns:a16="http://schemas.microsoft.com/office/drawing/2014/main" id="{19F9BD2F-46D8-43B5-A7A0-BBB86F6215E4}"/>
                </a:ext>
              </a:extLst>
            </p:cNvPr>
            <p:cNvSpPr/>
            <p:nvPr/>
          </p:nvSpPr>
          <p:spPr bwMode="auto">
            <a:xfrm>
              <a:off x="4696030" y="4467640"/>
              <a:ext cx="800895" cy="515447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9B87056-FCC9-481B-AC57-CD561AF480D7}"/>
                </a:ext>
              </a:extLst>
            </p:cNvPr>
            <p:cNvSpPr txBox="1"/>
            <p:nvPr/>
          </p:nvSpPr>
          <p:spPr>
            <a:xfrm>
              <a:off x="4495119" y="5109648"/>
              <a:ext cx="134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We are here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5BE3D10-BD50-4C88-9AE7-1E5A4838AF4A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RAN1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D7F7D34-2EA7-4ACF-A7FD-2E5343A23DAF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</a:t>
              </a:r>
              <a:r>
                <a:rPr lang="en-US" sz="1600" b="1" dirty="0">
                  <a:latin typeface="Arial" charset="0"/>
                </a:rPr>
                <a:t>2/3/4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3BF4C0B-F90D-412E-9732-9C998BCAE0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412C17-1C77-4382-8AB6-D939FEC79082}"/>
                </a:ext>
              </a:extLst>
            </p:cNvPr>
            <p:cNvSpPr txBox="1"/>
            <p:nvPr/>
          </p:nvSpPr>
          <p:spPr>
            <a:xfrm>
              <a:off x="7431663" y="3014557"/>
              <a:ext cx="171123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1CE2C8A-8C50-4CE4-9C95-82E98B21ACF5}"/>
                </a:ext>
              </a:extLst>
            </p:cNvPr>
            <p:cNvSpPr txBox="1"/>
            <p:nvPr/>
          </p:nvSpPr>
          <p:spPr>
            <a:xfrm>
              <a:off x="8239768" y="4062822"/>
              <a:ext cx="2029829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D3CFBF-FA92-4B7E-BBCF-F52271A045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15400" y="2280638"/>
              <a:ext cx="18317" cy="208125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9537851" y="4467640"/>
              <a:ext cx="1755098" cy="523220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u="sng" dirty="0"/>
                <a:t>R18 ASN.1 Freeze</a:t>
              </a:r>
            </a:p>
            <a:p>
              <a:pPr algn="ctr"/>
              <a:r>
                <a:rPr lang="en-US" sz="1400" b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32EB85C-523E-4437-9E39-78648601A2BF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E1E3AF7-5AFD-48B7-9863-027B71FD149A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76" name="Arrow: Up 75">
              <a:extLst>
                <a:ext uri="{FF2B5EF4-FFF2-40B4-BE49-F238E27FC236}">
                  <a16:creationId xmlns:a16="http://schemas.microsoft.com/office/drawing/2014/main" id="{3E544300-1C62-4C64-BDDA-AD8A416DC211}"/>
                </a:ext>
              </a:extLst>
            </p:cNvPr>
            <p:cNvSpPr/>
            <p:nvPr/>
          </p:nvSpPr>
          <p:spPr bwMode="auto">
            <a:xfrm>
              <a:off x="10257779" y="5158114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8" name="Arrow: Up 77">
              <a:extLst>
                <a:ext uri="{FF2B5EF4-FFF2-40B4-BE49-F238E27FC236}">
                  <a16:creationId xmlns:a16="http://schemas.microsoft.com/office/drawing/2014/main" id="{11E1A3FF-1CC8-40B0-9B56-4CEA1F9A0BB1}"/>
                </a:ext>
              </a:extLst>
            </p:cNvPr>
            <p:cNvSpPr/>
            <p:nvPr/>
          </p:nvSpPr>
          <p:spPr bwMode="auto">
            <a:xfrm>
              <a:off x="7087988" y="5167484"/>
              <a:ext cx="387882" cy="62299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ECB0261-3E21-4707-BFCD-FC85C9C723C6}"/>
                </a:ext>
              </a:extLst>
            </p:cNvPr>
            <p:cNvSpPr txBox="1"/>
            <p:nvPr/>
          </p:nvSpPr>
          <p:spPr>
            <a:xfrm>
              <a:off x="6405885" y="5921034"/>
              <a:ext cx="19129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Workshop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B9D1AC90-D38D-41E8-88A6-C8F718DD460E}"/>
                </a:ext>
              </a:extLst>
            </p:cNvPr>
            <p:cNvSpPr txBox="1"/>
            <p:nvPr/>
          </p:nvSpPr>
          <p:spPr>
            <a:xfrm>
              <a:off x="8777973" y="5914542"/>
              <a:ext cx="12634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(RAN1/2/3)</a:t>
              </a:r>
            </a:p>
          </p:txBody>
        </p:sp>
        <p:sp>
          <p:nvSpPr>
            <p:cNvPr id="82" name="Arrow: Up 81">
              <a:extLst>
                <a:ext uri="{FF2B5EF4-FFF2-40B4-BE49-F238E27FC236}">
                  <a16:creationId xmlns:a16="http://schemas.microsoft.com/office/drawing/2014/main" id="{6241F520-5AB0-4CCC-986C-0BA2FC27D7A6}"/>
                </a:ext>
              </a:extLst>
            </p:cNvPr>
            <p:cNvSpPr/>
            <p:nvPr/>
          </p:nvSpPr>
          <p:spPr bwMode="auto">
            <a:xfrm>
              <a:off x="9241679" y="5167484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6079E73-6931-46CD-98B8-046EE7B74102}"/>
                </a:ext>
              </a:extLst>
            </p:cNvPr>
            <p:cNvSpPr txBox="1"/>
            <p:nvPr/>
          </p:nvSpPr>
          <p:spPr>
            <a:xfrm>
              <a:off x="9782611" y="5914543"/>
              <a:ext cx="15586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 (RAN4)</a:t>
              </a:r>
            </a:p>
          </p:txBody>
        </p:sp>
        <p:sp>
          <p:nvSpPr>
            <p:cNvPr id="85" name="Arrow: Pentagon 84">
              <a:extLst>
                <a:ext uri="{FF2B5EF4-FFF2-40B4-BE49-F238E27FC236}">
                  <a16:creationId xmlns:a16="http://schemas.microsoft.com/office/drawing/2014/main" id="{1D4A8B81-23EB-40BB-9101-E2F9C857B05F}"/>
                </a:ext>
              </a:extLst>
            </p:cNvPr>
            <p:cNvSpPr/>
            <p:nvPr/>
          </p:nvSpPr>
          <p:spPr bwMode="auto">
            <a:xfrm>
              <a:off x="9409717" y="2583813"/>
              <a:ext cx="2553846" cy="385631"/>
            </a:xfrm>
            <a:prstGeom prst="homePlate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RAN1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C570551-F0AF-42C5-A13C-95FF596E7211}"/>
                </a:ext>
              </a:extLst>
            </p:cNvPr>
            <p:cNvSpPr txBox="1"/>
            <p:nvPr/>
          </p:nvSpPr>
          <p:spPr>
            <a:xfrm>
              <a:off x="11998632" y="2630890"/>
              <a:ext cx="1641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sp>
          <p:nvSpPr>
            <p:cNvPr id="87" name="Arrow: Pentagon 86">
              <a:extLst>
                <a:ext uri="{FF2B5EF4-FFF2-40B4-BE49-F238E27FC236}">
                  <a16:creationId xmlns:a16="http://schemas.microsoft.com/office/drawing/2014/main" id="{A05FD659-A437-4631-B38D-B3D6EEB0A7AF}"/>
                </a:ext>
              </a:extLst>
            </p:cNvPr>
            <p:cNvSpPr/>
            <p:nvPr/>
          </p:nvSpPr>
          <p:spPr bwMode="auto">
            <a:xfrm>
              <a:off x="10439400" y="3611375"/>
              <a:ext cx="2474241" cy="369089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RAN2/3/4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6C08EF37-EBE9-41A4-9C7C-C4E23DB4950F}"/>
                </a:ext>
              </a:extLst>
            </p:cNvPr>
            <p:cNvSpPr txBox="1"/>
            <p:nvPr/>
          </p:nvSpPr>
          <p:spPr>
            <a:xfrm>
              <a:off x="12679782" y="3615126"/>
              <a:ext cx="17927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A9E4EC6A-76B8-4780-B666-F577B67FAA44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5F69CE14-C646-443F-A140-59EE003F1266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EB2B6C0-19CF-41A9-981B-02B27C0C9992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0E0800E7-E394-4CFC-91EB-A1E96E6C40BF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CCC6B63-D573-4172-9AE8-8893E002384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B53489C8-6F8F-4F2A-B6B8-F0CB0DCD0F53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E64C879-6A22-46B8-BCBB-5CA4DB2127A3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3BDA0C2-64D9-491F-A800-7AEE0B82D92A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00B3DE4-C7D4-40AB-9651-987861975B89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50E296A-5118-4802-B248-3692FE1CD251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3E56D68-2960-4E79-8F9D-7CA2DB6082F9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7BC3FDE-9F69-425C-B716-7212AD519B57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94B8068-CBA5-4C8B-BB1F-0451DAC90415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3B12D46F-6C4B-450E-A890-187960AB59FD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8A11CB2-A800-4BAE-8198-C7BDBFEFA147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55C0F344-C4E0-4265-8222-2D01927B1B57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</a:t>
            </a:r>
            <a:r>
              <a:rPr lang="en-US" sz="3201"/>
              <a:t>to 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50300</TotalTime>
  <Words>797</Words>
  <Application>Microsoft Office PowerPoint</Application>
  <PresentationFormat>Custom</PresentationFormat>
  <Paragraphs>382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RAN Planning</vt:lpstr>
      <vt:lpstr>Background: Endorsed RAN meeting planning (2023)</vt:lpstr>
      <vt:lpstr>RAN Rel-18 Timeline</vt:lpstr>
      <vt:lpstr>Preparation for RAN Rel-19</vt:lpstr>
      <vt:lpstr>Illustration of Rel-18 Timeline and Rel-19 Preparation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627</cp:revision>
  <dcterms:created xsi:type="dcterms:W3CDTF">2018-05-24T11:49:12Z</dcterms:created>
  <dcterms:modified xsi:type="dcterms:W3CDTF">2022-12-01T23:59:32Z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